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41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8FBED-9FFB-4192-A7D2-C23B8C2C7BE0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69D53-7843-454B-BE97-23AF404E9D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9699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8FBED-9FFB-4192-A7D2-C23B8C2C7BE0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69D53-7843-454B-BE97-23AF404E9D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5968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8FBED-9FFB-4192-A7D2-C23B8C2C7BE0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69D53-7843-454B-BE97-23AF404E9D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12917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8FBED-9FFB-4192-A7D2-C23B8C2C7BE0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69D53-7843-454B-BE97-23AF404E9D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84947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8FBED-9FFB-4192-A7D2-C23B8C2C7BE0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69D53-7843-454B-BE97-23AF404E9D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39820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8FBED-9FFB-4192-A7D2-C23B8C2C7BE0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69D53-7843-454B-BE97-23AF404E9D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88052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8FBED-9FFB-4192-A7D2-C23B8C2C7BE0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69D53-7843-454B-BE97-23AF404E9D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55242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8FBED-9FFB-4192-A7D2-C23B8C2C7BE0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69D53-7843-454B-BE97-23AF404E9D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34816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8FBED-9FFB-4192-A7D2-C23B8C2C7BE0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69D53-7843-454B-BE97-23AF404E9D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032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8FBED-9FFB-4192-A7D2-C23B8C2C7BE0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38A69D53-7843-454B-BE97-23AF404E9D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7929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8FBED-9FFB-4192-A7D2-C23B8C2C7BE0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69D53-7843-454B-BE97-23AF404E9D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4591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8FBED-9FFB-4192-A7D2-C23B8C2C7BE0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69D53-7843-454B-BE97-23AF404E9D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3829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8FBED-9FFB-4192-A7D2-C23B8C2C7BE0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69D53-7843-454B-BE97-23AF404E9D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5782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8FBED-9FFB-4192-A7D2-C23B8C2C7BE0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69D53-7843-454B-BE97-23AF404E9D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875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8FBED-9FFB-4192-A7D2-C23B8C2C7BE0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69D53-7843-454B-BE97-23AF404E9D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9305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8FBED-9FFB-4192-A7D2-C23B8C2C7BE0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69D53-7843-454B-BE97-23AF404E9D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7789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8FBED-9FFB-4192-A7D2-C23B8C2C7BE0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69D53-7843-454B-BE97-23AF404E9D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4288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498FBED-9FFB-4192-A7D2-C23B8C2C7BE0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8A69D53-7843-454B-BE97-23AF404E9D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3492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10185" y="382137"/>
            <a:ext cx="10521840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Тема: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Сім'я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дитячий садок як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соціокультурне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середовище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дитини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	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Провідні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ознаки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сучасної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родини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як особливого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виховного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середовища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	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Провідні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сім’ї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Особливості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реалізації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виховної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сім’ї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	Роль батька і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формуванні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дитини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дошкільного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віку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	Роль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сім’ї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соціалізації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особистості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дитини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	Проблема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співвідношення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родинного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суспільного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виховання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	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Вплив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соціально-економічних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умов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сім’ї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особистісних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якостей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членів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особливостей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їхніх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взаємин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виховання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дитини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8605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93520" y="560606"/>
            <a:ext cx="10698480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Особливості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сучасної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сім'ї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ctr"/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сім'я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стала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менше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чисельністю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сучасна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сім'я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менш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стабільна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зменшилося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число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сімей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де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головний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чоловік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сім'я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стала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менш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дружньою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тому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батьки та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дорослі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діти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брати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сестри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вважають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краще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жити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окремо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значно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більша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(в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порівнянні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недавнім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минулим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людей не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узаконюють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стосунки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взагалі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живуть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одні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51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58268" y="467759"/>
            <a:ext cx="1090163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Категорії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</a:t>
            </a:r>
            <a:r>
              <a:rPr lang="uk-UA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мей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355600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· за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кількістю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355600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· по складу і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структурі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родини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355600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· по типу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сім'ї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355600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· за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особливостями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сімейного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побуту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укладу; </a:t>
            </a:r>
          </a:p>
          <a:p>
            <a:pPr marL="355600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· по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однорідності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соціального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складу; </a:t>
            </a:r>
          </a:p>
          <a:p>
            <a:pPr marL="355600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· за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якістю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атмосфери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сім'ї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станом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психічного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здоров'я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355600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· за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ступенем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кооперації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спільної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355600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· за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сімейним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стажему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55600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географічною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ознакою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133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69492" y="518614"/>
            <a:ext cx="10072047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сім'ї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·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Виховна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функція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·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Господарсько-побутова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·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Емоційна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·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Функція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первинного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соціального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контролю; </a:t>
            </a: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·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Функція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духовного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спілкування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· Сексуально-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еротична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599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14901" y="389426"/>
            <a:ext cx="10304059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Арутюнян</a:t>
            </a:r>
            <a:r>
              <a:rPr lang="uk-UA" sz="3600" dirty="0" smtClean="0"/>
              <a:t> </a:t>
            </a:r>
            <a: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М.Ю. </a:t>
            </a:r>
            <a: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пропонує вважати традиційною сім'ю, в якій: </a:t>
            </a:r>
          </a:p>
          <a:p>
            <a:pPr algn="ctr"/>
            <a:endParaRPr lang="uk-UA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а) існує традиційний поділ чоловічої і жіночої ролі у сфері «вторинних» функцій; </a:t>
            </a:r>
          </a:p>
          <a:p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б) виражена система норм, що обґрунтовують цей розподіл, позиція відповідальності за сімейні функції; </a:t>
            </a:r>
          </a:p>
          <a:p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в) провідна роль у прийнятті сімейних рішень належить чоловікові; високий авторитет батька, який здійснює соціальний контроль поведінки та виховання дітей. </a:t>
            </a:r>
            <a:endParaRPr lang="uk-UA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49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8549" y="600501"/>
            <a:ext cx="10358651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dirty="0" smtClean="0"/>
              <a:t> </a:t>
            </a:r>
            <a: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Модернізована (егалітарна) сімейна модель передбачає: </a:t>
            </a:r>
          </a:p>
          <a:p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а) розподіл ролей у побутовій сфері, засноване на відносній рівності вкладів подружжя під зовнішню діяльність; </a:t>
            </a:r>
          </a:p>
          <a:p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б) позицію суміщення відповідальності за виконання функцій сім'ї; </a:t>
            </a:r>
          </a:p>
          <a:p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в) демократичну структуру лідерства; </a:t>
            </a:r>
          </a:p>
          <a:p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г) «егалітарну концепцію сімейного життя», тобто норми рівності чоловіка і дружини в сім'ї та поза нею. </a:t>
            </a:r>
            <a:endParaRPr lang="uk-UA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4744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97122" y="417226"/>
            <a:ext cx="8416119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членів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родини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виховання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дитини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Дитина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мами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Дитина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тата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Мама для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дитини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Батько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дитини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Однобатьківська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сім’я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Лідерство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сучасній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сім'ї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418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37564" y="172073"/>
            <a:ext cx="10754436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Особливості соціалізації в сім'ї: </a:t>
            </a:r>
          </a:p>
          <a:p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соціально-демографічна структура сім'ї (соціальне становище членів сім'ї, професійний статус батьків, стать, вік, кількість членів сім'ї, наявність різних поколінь); </a:t>
            </a:r>
          </a:p>
          <a:p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uk-UA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превалюючий</a:t>
            </a: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психологічний клімат, емоційна настроєність сім'ї; </a:t>
            </a:r>
          </a:p>
          <a:p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тривалість і характер спілкування з дітьми; </a:t>
            </a:r>
          </a:p>
          <a:p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загальна і, зокрема, психолого-педагогічна культура батьків; </a:t>
            </a:r>
          </a:p>
          <a:p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зв'язок сім'ї з іншими спільнотами (школою, родичами тощо); </a:t>
            </a:r>
          </a:p>
          <a:p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матеріально-побутові умови. </a:t>
            </a:r>
          </a:p>
        </p:txBody>
      </p:sp>
    </p:spTree>
    <p:extLst>
      <p:ext uri="{BB962C8B-B14F-4D97-AF65-F5344CB8AC3E}">
        <p14:creationId xmlns:p14="http://schemas.microsoft.com/office/powerpoint/2010/main" val="165725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87857" y="335846"/>
            <a:ext cx="1016758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Можна констатувати ускладнення виконання виховної функції сім'ї з таких причин: </a:t>
            </a:r>
          </a:p>
          <a:p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через відсутність у дитини досвіду взаємодії з людьми різного статусу (братами, старшими родичами); </a:t>
            </a:r>
          </a:p>
          <a:p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через утруднення в засвоєнні соціальних цінностей, нагромаджених старшими поколіннями, відносну ізоляцію від старших родичів; </a:t>
            </a:r>
          </a:p>
          <a:p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через можливу суперечливість виховних впливів внаслідок передання батьками права на виховання іншим соціальним інститутам.</a:t>
            </a:r>
            <a:endParaRPr lang="uk-UA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9426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46</TotalTime>
  <Words>499</Words>
  <Application>Microsoft Office PowerPoint</Application>
  <PresentationFormat>Широкоэкранный</PresentationFormat>
  <Paragraphs>62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Corbel</vt:lpstr>
      <vt:lpstr>Times New Roman</vt:lpstr>
      <vt:lpstr>Параллакс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Ира</dc:creator>
  <cp:lastModifiedBy>Ира</cp:lastModifiedBy>
  <cp:revision>4</cp:revision>
  <dcterms:created xsi:type="dcterms:W3CDTF">2019-10-20T22:38:19Z</dcterms:created>
  <dcterms:modified xsi:type="dcterms:W3CDTF">2019-10-20T23:24:59Z</dcterms:modified>
</cp:coreProperties>
</file>